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60" r:id="rId2"/>
    <p:sldId id="288"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51" r:id="rId20"/>
    <p:sldId id="352" r:id="rId21"/>
    <p:sldId id="334" r:id="rId22"/>
    <p:sldId id="305" r:id="rId23"/>
    <p:sldId id="306" r:id="rId24"/>
    <p:sldId id="307" r:id="rId25"/>
    <p:sldId id="308" r:id="rId26"/>
    <p:sldId id="309" r:id="rId27"/>
    <p:sldId id="335" r:id="rId28"/>
    <p:sldId id="349" r:id="rId29"/>
    <p:sldId id="298" r:id="rId30"/>
    <p:sldId id="312" r:id="rId31"/>
    <p:sldId id="354" r:id="rId32"/>
    <p:sldId id="348" r:id="rId33"/>
    <p:sldId id="310" r:id="rId34"/>
    <p:sldId id="313" r:id="rId35"/>
    <p:sldId id="314" r:id="rId36"/>
    <p:sldId id="341" r:id="rId37"/>
    <p:sldId id="344" r:id="rId38"/>
    <p:sldId id="345" r:id="rId39"/>
    <p:sldId id="346" r:id="rId40"/>
    <p:sldId id="347" r:id="rId41"/>
    <p:sldId id="350" r:id="rId42"/>
    <p:sldId id="339" r:id="rId43"/>
    <p:sldId id="316" r:id="rId44"/>
    <p:sldId id="336" r:id="rId45"/>
    <p:sldId id="337" r:id="rId46"/>
    <p:sldId id="355" r:id="rId47"/>
    <p:sldId id="300" r:id="rId48"/>
    <p:sldId id="353" r:id="rId49"/>
    <p:sldId id="319" r:id="rId50"/>
    <p:sldId id="321" r:id="rId51"/>
    <p:sldId id="320" r:id="rId52"/>
    <p:sldId id="356" r:id="rId53"/>
    <p:sldId id="322" r:id="rId54"/>
    <p:sldId id="323" r:id="rId55"/>
    <p:sldId id="325" r:id="rId56"/>
    <p:sldId id="324" r:id="rId57"/>
    <p:sldId id="302" r:id="rId58"/>
    <p:sldId id="358" r:id="rId59"/>
    <p:sldId id="327" r:id="rId60"/>
    <p:sldId id="328" r:id="rId61"/>
    <p:sldId id="326" r:id="rId62"/>
    <p:sldId id="303" r:id="rId63"/>
    <p:sldId id="311" r:id="rId64"/>
    <p:sldId id="301"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9"/>
            <p14:sldId id="289"/>
            <p14:sldId id="330"/>
            <p14:sldId id="359"/>
            <p14:sldId id="291"/>
            <p14:sldId id="331"/>
            <p14:sldId id="290"/>
            <p14:sldId id="332"/>
            <p14:sldId id="357"/>
            <p14:sldId id="338"/>
            <p14:sldId id="304"/>
            <p14:sldId id="333"/>
            <p14:sldId id="340"/>
            <p14:sldId id="294"/>
            <p14:sldId id="296"/>
            <p14:sldId id="295"/>
            <p14:sldId id="351"/>
            <p14:sldId id="352"/>
            <p14:sldId id="334"/>
            <p14:sldId id="305"/>
            <p14:sldId id="306"/>
            <p14:sldId id="307"/>
            <p14:sldId id="308"/>
            <p14:sldId id="309"/>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2"/>
            <p14:sldId id="323"/>
            <p14:sldId id="325"/>
            <p14:sldId id="324"/>
            <p14:sldId id="302"/>
            <p14:sldId id="358"/>
            <p14:sldId id="327"/>
            <p14:sldId id="328"/>
            <p14:sldId id="326"/>
            <p14:sldId id="303"/>
            <p14:sldId id="311"/>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67219" autoAdjust="0"/>
  </p:normalViewPr>
  <p:slideViewPr>
    <p:cSldViewPr snapToGrid="0" snapToObjects="1">
      <p:cViewPr varScale="1">
        <p:scale>
          <a:sx n="78" d="100"/>
          <a:sy n="78" d="100"/>
        </p:scale>
        <p:origin x="1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201480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32</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43</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44</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45</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46</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2580005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254049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3823873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1188556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448785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89946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1624805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176214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37776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6/2/23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intro2r.com/install_r.html"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intro2r.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50590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214935" y="1242399"/>
            <a:ext cx="8714130" cy="3739667"/>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Let’s chat</a:t>
            </a:r>
          </a:p>
        </p:txBody>
      </p:sp>
      <p:sp>
        <p:nvSpPr>
          <p:cNvPr id="4" name="Rectangle 3">
            <a:extLst>
              <a:ext uri="{FF2B5EF4-FFF2-40B4-BE49-F238E27FC236}">
                <a16:creationId xmlns:a16="http://schemas.microsoft.com/office/drawing/2014/main" id="{4007E749-2EB4-ADD9-05BB-D25D079C082D}"/>
              </a:ext>
            </a:extLst>
          </p:cNvPr>
          <p:cNvSpPr/>
          <p:nvPr/>
        </p:nvSpPr>
        <p:spPr>
          <a:xfrm>
            <a:off x="429870" y="1449380"/>
            <a:ext cx="2514601" cy="4200305"/>
          </a:xfrm>
          <a:prstGeom prst="rect">
            <a:avLst/>
          </a:prstGeom>
          <a:solidFill>
            <a:srgbClr val="EBEB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Option 1:</a:t>
            </a:r>
          </a:p>
          <a:p>
            <a:pPr algn="ctr"/>
            <a:r>
              <a:rPr lang="en-US" dirty="0">
                <a:solidFill>
                  <a:schemeClr val="tx1"/>
                </a:solidFill>
              </a:rPr>
              <a:t>I tried to download R and/or R Studio, and I got stuck, I need help</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I can help!</a:t>
            </a:r>
          </a:p>
          <a:p>
            <a:pPr algn="ctr"/>
            <a:r>
              <a:rPr lang="en-US" dirty="0">
                <a:solidFill>
                  <a:schemeClr val="tx1"/>
                </a:solidFill>
              </a:rPr>
              <a:t>Let’s look it over together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8" name="Rectangle 7">
            <a:extLst>
              <a:ext uri="{FF2B5EF4-FFF2-40B4-BE49-F238E27FC236}">
                <a16:creationId xmlns:a16="http://schemas.microsoft.com/office/drawing/2014/main" id="{7F22A4F2-E27D-E079-C68D-7F32DC135B53}"/>
              </a:ext>
            </a:extLst>
          </p:cNvPr>
          <p:cNvSpPr/>
          <p:nvPr/>
        </p:nvSpPr>
        <p:spPr>
          <a:xfrm>
            <a:off x="3260156" y="1449380"/>
            <a:ext cx="2514601" cy="4200306"/>
          </a:xfrm>
          <a:prstGeom prst="rect">
            <a:avLst/>
          </a:prstGeom>
          <a:solidFill>
            <a:srgbClr val="EBEB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Option 2:</a:t>
            </a:r>
          </a:p>
          <a:p>
            <a:pPr algn="ctr"/>
            <a:r>
              <a:rPr lang="en-US" dirty="0">
                <a:solidFill>
                  <a:schemeClr val="tx1"/>
                </a:solidFill>
              </a:rPr>
              <a:t>I haven’t tried to download R and/or R Studio yet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Check out </a:t>
            </a:r>
          </a:p>
          <a:p>
            <a:pPr algn="ctr"/>
            <a:r>
              <a:rPr lang="en-US" sz="1600" dirty="0">
                <a:solidFill>
                  <a:schemeClr val="tx1"/>
                </a:solidFill>
                <a:hlinkClick r:id="rId3"/>
              </a:rPr>
              <a:t>intro2r.com/install_r.html</a:t>
            </a:r>
            <a:endParaRPr lang="en-US" sz="16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a:extLst>
              <a:ext uri="{FF2B5EF4-FFF2-40B4-BE49-F238E27FC236}">
                <a16:creationId xmlns:a16="http://schemas.microsoft.com/office/drawing/2014/main" id="{7F9A125E-59CB-F00D-AC75-83605ECF6E3B}"/>
              </a:ext>
            </a:extLst>
          </p:cNvPr>
          <p:cNvSpPr/>
          <p:nvPr/>
        </p:nvSpPr>
        <p:spPr>
          <a:xfrm>
            <a:off x="6090442" y="1449380"/>
            <a:ext cx="2514601" cy="4200306"/>
          </a:xfrm>
          <a:prstGeom prst="rect">
            <a:avLst/>
          </a:prstGeom>
          <a:solidFill>
            <a:srgbClr val="EBEB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Option 3:</a:t>
            </a:r>
          </a:p>
          <a:p>
            <a:pPr algn="ctr"/>
            <a:r>
              <a:rPr lang="en-US" dirty="0">
                <a:solidFill>
                  <a:schemeClr val="tx1"/>
                </a:solidFill>
              </a:rPr>
              <a:t>I’ve already downloaded both R and R Studio</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Check out </a:t>
            </a:r>
            <a:r>
              <a:rPr lang="en-US" sz="1600" dirty="0">
                <a:solidFill>
                  <a:schemeClr val="tx1"/>
                </a:solidFill>
                <a:hlinkClick r:id="rId4"/>
              </a:rPr>
              <a:t>https://intro2r.com/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365537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up here</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a:spcBef>
                <a:spcPts val="600"/>
              </a:spcBef>
              <a:spcAft>
                <a:spcPts val="600"/>
              </a:spcAft>
            </a:pPr>
            <a:endParaRPr lang="en-US" sz="2600" dirty="0"/>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06265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55454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770168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a:t>
            </a:r>
            <a:r>
              <a:rPr lang="en-US" sz="2600" b="1" dirty="0"/>
              <a:t>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3798312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427363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0658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147057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963646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5" name="Picture 4">
            <a:extLst>
              <a:ext uri="{FF2B5EF4-FFF2-40B4-BE49-F238E27FC236}">
                <a16:creationId xmlns:a16="http://schemas.microsoft.com/office/drawing/2014/main" id="{34C9E2A6-FE0D-76BE-D7F6-4F676608ED88}"/>
              </a:ext>
            </a:extLst>
          </p:cNvPr>
          <p:cNvPicPr>
            <a:picLocks noChangeAspect="1"/>
          </p:cNvPicPr>
          <p:nvPr/>
        </p:nvPicPr>
        <p:blipFill>
          <a:blip r:embed="rId2"/>
          <a:stretch>
            <a:fillRect/>
          </a:stretch>
        </p:blipFill>
        <p:spPr>
          <a:xfrm>
            <a:off x="2418200" y="2808514"/>
            <a:ext cx="4307598" cy="281849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Syntax</a:t>
            </a:r>
          </a:p>
        </p:txBody>
      </p:sp>
      <p:sp>
        <p:nvSpPr>
          <p:cNvPr id="3" name="TextBox 2">
            <a:extLst>
              <a:ext uri="{FF2B5EF4-FFF2-40B4-BE49-F238E27FC236}">
                <a16:creationId xmlns:a16="http://schemas.microsoft.com/office/drawing/2014/main" id="{CE847CD8-5592-F30C-4129-97A681C91300}"/>
              </a:ext>
            </a:extLst>
          </p:cNvPr>
          <p:cNvSpPr txBox="1"/>
          <p:nvPr/>
        </p:nvSpPr>
        <p:spPr>
          <a:xfrm>
            <a:off x="429869" y="1288141"/>
            <a:ext cx="8284261"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dirty="0"/>
              <a:t>Commands are separated by a new line</a:t>
            </a:r>
          </a:p>
          <a:p>
            <a:pPr marL="457200" indent="-457200">
              <a:spcBef>
                <a:spcPts val="600"/>
              </a:spcBef>
              <a:spcAft>
                <a:spcPts val="600"/>
              </a:spcAft>
              <a:buFont typeface="Arial" panose="020B0604020202020204" pitchFamily="34" charset="0"/>
              <a:buChar char="•"/>
            </a:pPr>
            <a:r>
              <a:rPr lang="en-US" sz="2600" dirty="0"/>
              <a:t># marks comments, this code won’t run</a:t>
            </a:r>
          </a:p>
        </p:txBody>
      </p:sp>
    </p:spTree>
    <p:extLst>
      <p:ext uri="{BB962C8B-B14F-4D97-AF65-F5344CB8AC3E}">
        <p14:creationId xmlns:p14="http://schemas.microsoft.com/office/powerpoint/2010/main" val="3999949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your code</a:t>
            </a:r>
          </a:p>
        </p:txBody>
      </p:sp>
      <p:sp>
        <p:nvSpPr>
          <p:cNvPr id="3" name="TextBox 2">
            <a:extLst>
              <a:ext uri="{FF2B5EF4-FFF2-40B4-BE49-F238E27FC236}">
                <a16:creationId xmlns:a16="http://schemas.microsoft.com/office/drawing/2014/main" id="{15E27D51-253D-FE11-7209-D75F6A1ECFE2}"/>
              </a:ext>
            </a:extLst>
          </p:cNvPr>
          <p:cNvSpPr txBox="1"/>
          <p:nvPr/>
        </p:nvSpPr>
        <p:spPr>
          <a:xfrm>
            <a:off x="429869" y="1288141"/>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2"/>
          <a:stretch>
            <a:fillRect/>
          </a:stretch>
        </p:blipFill>
        <p:spPr>
          <a:xfrm>
            <a:off x="685799" y="2879538"/>
            <a:ext cx="7772400" cy="2844800"/>
          </a:xfrm>
          <a:prstGeom prst="rect">
            <a:avLst/>
          </a:prstGeom>
        </p:spPr>
      </p:pic>
    </p:spTree>
    <p:extLst>
      <p:ext uri="{BB962C8B-B14F-4D97-AF65-F5344CB8AC3E}">
        <p14:creationId xmlns:p14="http://schemas.microsoft.com/office/powerpoint/2010/main" val="1472615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72464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time</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If you are constantly responding to work emails or Slack messages during our time together, you’ll probably have trouble following along (I can be guilty of this too)</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11926</TotalTime>
  <Words>1931</Words>
  <Application>Microsoft Macintosh PowerPoint</Application>
  <PresentationFormat>On-screen Show (4:3)</PresentationFormat>
  <Paragraphs>287</Paragraphs>
  <Slides>64</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302</cp:revision>
  <cp:lastPrinted>2018-07-26T19:34:42Z</cp:lastPrinted>
  <dcterms:created xsi:type="dcterms:W3CDTF">2012-07-27T14:34:45Z</dcterms:created>
  <dcterms:modified xsi:type="dcterms:W3CDTF">2023-06-02T17:08:17Z</dcterms:modified>
</cp:coreProperties>
</file>